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8"/>
  </p:notesMasterIdLst>
  <p:sldIdLst>
    <p:sldId id="273" r:id="rId2"/>
    <p:sldId id="274" r:id="rId3"/>
    <p:sldId id="275" r:id="rId4"/>
    <p:sldId id="276" r:id="rId5"/>
    <p:sldId id="277" r:id="rId6"/>
    <p:sldId id="278" r:id="rId7"/>
  </p:sldIdLst>
  <p:sldSz cx="9144000" cy="5143500" type="screen16x9"/>
  <p:notesSz cx="6858000" cy="9144000"/>
  <p:embeddedFontLst>
    <p:embeddedFont>
      <p:font typeface="DM Sans" panose="020B0604020202020204" charset="0"/>
      <p:regular r:id="rId9"/>
      <p:bold r:id="rId10"/>
      <p:italic r:id="rId11"/>
      <p:boldItalic r:id="rId12"/>
    </p:embeddedFont>
    <p:embeddedFont>
      <p:font typeface="Helvetica Neue Light" panose="020B060402020202020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4dcab2208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g14dcab22084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4dcab2208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14dcab22084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4dcab2208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 name="Google Shape;526;g14dcab22084_0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NOTA: ¿Por qué Factory puede ser opcional? El patrón Factory permitirá hacer cambios completos de persistencia, práctica que no es enteramente utilizada dentro de aplicativos monolíticos. A partir de este punto, el estudiante puede decidir si quiere trabajar sólo con MongoDB o si bien implementará la Factory correspondiente, para moverse entre un dao de Mongo y un dao de FileSystem.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4dcab2208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14dcab22084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4dcab22084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14dcab22084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4dcab2208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14dcab22084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co 1 1">
  <p:cSld name="TITLE_3">
    <p:spTree>
      <p:nvGrpSpPr>
        <p:cNvPr id="1" name="Shape 207"/>
        <p:cNvGrpSpPr/>
        <p:nvPr/>
      </p:nvGrpSpPr>
      <p:grpSpPr>
        <a:xfrm>
          <a:off x="0" y="0"/>
          <a:ext cx="0" cy="0"/>
          <a:chOff x="0" y="0"/>
          <a:chExt cx="0" cy="0"/>
        </a:xfrm>
      </p:grpSpPr>
      <p:sp>
        <p:nvSpPr>
          <p:cNvPr id="208" name="Google Shape;208;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09" name="Google Shape;209;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10" name="Google Shape;210;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11"/>
        <p:cNvGrpSpPr/>
        <p:nvPr/>
      </p:nvGrpSpPr>
      <p:grpSpPr>
        <a:xfrm>
          <a:off x="0" y="0"/>
          <a:ext cx="0" cy="0"/>
          <a:chOff x="0" y="0"/>
          <a:chExt cx="0" cy="0"/>
        </a:xfrm>
      </p:grpSpPr>
      <p:sp>
        <p:nvSpPr>
          <p:cNvPr id="212" name="Google Shape;212;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4" name="Google Shape;21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215"/>
        <p:cNvGrpSpPr/>
        <p:nvPr/>
      </p:nvGrpSpPr>
      <p:grpSpPr>
        <a:xfrm>
          <a:off x="0" y="0"/>
          <a:ext cx="0" cy="0"/>
          <a:chOff x="0" y="0"/>
          <a:chExt cx="0" cy="0"/>
        </a:xfrm>
      </p:grpSpPr>
      <p:sp>
        <p:nvSpPr>
          <p:cNvPr id="216" name="Google Shape;21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5" r:id="rId5"/>
    <p:sldLayoutId id="2147483706" r:id="rId6"/>
    <p:sldLayoutId id="2147483707" r:id="rId7"/>
    <p:sldLayoutId id="2147483708" r:id="rId8"/>
    <p:sldLayoutId id="2147483710" r:id="rId9"/>
    <p:sldLayoutId id="2147483711" r:id="rId10"/>
    <p:sldLayoutId id="2147483712" r:id="rId11"/>
    <p:sldLayoutId id="214748371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6"/>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dirty="0">
                <a:solidFill>
                  <a:schemeClr val="dk1"/>
                </a:solidFill>
                <a:latin typeface="DM Sans"/>
                <a:ea typeface="DM Sans"/>
                <a:cs typeface="DM Sans"/>
                <a:sym typeface="DM Sans"/>
              </a:rPr>
              <a:t>Tercera pre entrega de tu Proyecto Final</a:t>
            </a:r>
            <a:endParaRPr sz="4000" b="1" i="0" u="none" strike="noStrike" cap="none" dirty="0">
              <a:solidFill>
                <a:schemeClr val="dk1"/>
              </a:solidFill>
              <a:latin typeface="DM Sans"/>
              <a:ea typeface="DM Sans"/>
              <a:cs typeface="DM Sans"/>
              <a:sym typeface="DM Sans"/>
            </a:endParaRPr>
          </a:p>
        </p:txBody>
      </p:sp>
      <p:sp>
        <p:nvSpPr>
          <p:cNvPr id="514" name="Google Shape;514;p8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 - CLASE 30</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87"/>
          <p:cNvGrpSpPr/>
          <p:nvPr/>
        </p:nvGrpSpPr>
        <p:grpSpPr>
          <a:xfrm>
            <a:off x="4202551" y="905623"/>
            <a:ext cx="738900" cy="738900"/>
            <a:chOff x="7208351" y="2467173"/>
            <a:chExt cx="738900" cy="738900"/>
          </a:xfrm>
        </p:grpSpPr>
        <p:sp>
          <p:nvSpPr>
            <p:cNvPr id="520" name="Google Shape;520;p8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1" name="Google Shape;521;p8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22" name="Google Shape;522;p87"/>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highlight>
                  <a:srgbClr val="EAFF6A"/>
                </a:highlight>
                <a:latin typeface="DM Sans"/>
                <a:ea typeface="DM Sans"/>
                <a:cs typeface="DM Sans"/>
                <a:sym typeface="DM Sans"/>
              </a:rPr>
              <a:t>Tercera</a:t>
            </a:r>
            <a:r>
              <a:rPr lang="es-419" sz="4000" b="1" i="0" u="none" strike="noStrike" cap="none">
                <a:solidFill>
                  <a:schemeClr val="dk1"/>
                </a:solidFill>
                <a:highlight>
                  <a:srgbClr val="EAFF6A"/>
                </a:highlight>
                <a:latin typeface="DM Sans"/>
                <a:ea typeface="DM Sans"/>
                <a:cs typeface="DM Sans"/>
                <a:sym typeface="DM Sans"/>
              </a:rPr>
              <a:t> entrega</a:t>
            </a:r>
            <a:r>
              <a:rPr lang="es-419" sz="4000" b="1" i="0" u="none" strike="noStrike" cap="none">
                <a:solidFill>
                  <a:schemeClr val="dk1"/>
                </a:solidFill>
                <a:latin typeface="DM Sans"/>
                <a:ea typeface="DM Sans"/>
                <a:cs typeface="DM Sans"/>
                <a:sym typeface="DM Sans"/>
              </a:rPr>
              <a:t> </a:t>
            </a:r>
            <a:endParaRPr sz="4000" b="1" i="0" u="none" strike="noStrike" cap="none">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419" sz="4000" b="1" i="0" u="none" strike="noStrike" cap="none">
                <a:solidFill>
                  <a:schemeClr val="dk1"/>
                </a:solidFill>
                <a:latin typeface="DM Sans"/>
                <a:ea typeface="DM Sans"/>
                <a:cs typeface="DM Sans"/>
                <a:sym typeface="DM Sans"/>
              </a:rPr>
              <a:t>de tu Proyecto final</a:t>
            </a:r>
            <a:endParaRPr sz="4000" b="1" i="0" u="none" strike="noStrike" cap="none">
              <a:solidFill>
                <a:schemeClr val="dk1"/>
              </a:solidFill>
              <a:highlight>
                <a:srgbClr val="EAFF6A"/>
              </a:highlight>
              <a:latin typeface="DM Sans"/>
              <a:ea typeface="DM Sans"/>
              <a:cs typeface="DM Sans"/>
              <a:sym typeface="DM Sans"/>
            </a:endParaRPr>
          </a:p>
        </p:txBody>
      </p:sp>
      <p:sp>
        <p:nvSpPr>
          <p:cNvPr id="523" name="Google Shape;523;p87"/>
          <p:cNvSpPr txBox="1"/>
          <p:nvPr/>
        </p:nvSpPr>
        <p:spPr>
          <a:xfrm>
            <a:off x="987300" y="3129675"/>
            <a:ext cx="7169400" cy="815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419" sz="2050">
                <a:solidFill>
                  <a:srgbClr val="999999"/>
                </a:solidFill>
                <a:highlight>
                  <a:srgbClr val="FFFFFF"/>
                </a:highlight>
                <a:latin typeface="DM Sans"/>
                <a:ea typeface="DM Sans"/>
                <a:cs typeface="DM Sans"/>
                <a:sym typeface="DM Sans"/>
              </a:rPr>
              <a:t>Se profundizará sobre los roles de los usuarios, las autorizaciones y sobre la lógica de compra.</a:t>
            </a:r>
            <a:endParaRPr sz="3000" i="0" u="none" strike="noStrike" cap="none">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p88"/>
          <p:cNvGrpSpPr/>
          <p:nvPr/>
        </p:nvGrpSpPr>
        <p:grpSpPr>
          <a:xfrm>
            <a:off x="457359" y="468298"/>
            <a:ext cx="431074" cy="431074"/>
            <a:chOff x="7208351" y="2467173"/>
            <a:chExt cx="738900" cy="738900"/>
          </a:xfrm>
        </p:grpSpPr>
        <p:sp>
          <p:nvSpPr>
            <p:cNvPr id="529" name="Google Shape;529;p8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0" name="Google Shape;530;p8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31" name="Google Shape;531;p88"/>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32" name="Google Shape;532;p8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33" name="Google Shape;533;p8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34" name="Google Shape;534;p88"/>
          <p:cNvSpPr txBox="1"/>
          <p:nvPr/>
        </p:nvSpPr>
        <p:spPr>
          <a:xfrm>
            <a:off x="4572000" y="1933825"/>
            <a:ext cx="3834600" cy="31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419" sz="1350" b="1">
                <a:solidFill>
                  <a:schemeClr val="dk1"/>
                </a:solidFill>
                <a:latin typeface="DM Sans"/>
                <a:ea typeface="DM Sans"/>
                <a:cs typeface="DM Sans"/>
                <a:sym typeface="DM Sans"/>
              </a:rPr>
              <a:t>Se debe entregar</a:t>
            </a:r>
            <a:endParaRPr sz="1350" b="1">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El DAO seleccionado (por un parámetro en línea de comandos como lo hicimos anteriormente) será devuelto por una Factory para que la capa de negocio opere con él. (Factory puede ser opcional)</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Implementar el patrón Repository para trabajar con el DAO en la lógica de negocio. </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Modificar la ruta  /current Para evitar enviar información sensible, enviar un DTO del usuario sólo con la información necesaria.</a:t>
            </a:r>
            <a:endParaRPr sz="1350">
              <a:solidFill>
                <a:srgbClr val="999999"/>
              </a:solidFill>
              <a:latin typeface="DM Sans"/>
              <a:ea typeface="DM Sans"/>
              <a:cs typeface="DM Sans"/>
              <a:sym typeface="DM Sans"/>
            </a:endParaRPr>
          </a:p>
        </p:txBody>
      </p:sp>
      <p:sp>
        <p:nvSpPr>
          <p:cNvPr id="535" name="Google Shape;535;p88"/>
          <p:cNvSpPr txBox="1"/>
          <p:nvPr/>
        </p:nvSpPr>
        <p:spPr>
          <a:xfrm>
            <a:off x="457350" y="1908175"/>
            <a:ext cx="3834600" cy="317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Objetivos generales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Profesionalizar el servidor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Objetivos específicos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Aplicar una arquitectura profesional para nuestro servidor</a:t>
            </a:r>
            <a:endParaRPr sz="1350" b="0" i="0" u="none" strike="noStrike" cap="none">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Aplicar prácticas como patrones de diseño, mailing, variables de entorno. etc.</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Se debe entregar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Modificar nuestra capa de persistencia para aplicar los conceptos de Factory (opcional), DAO y DTO. </a:t>
            </a:r>
            <a:endParaRPr sz="1350" b="0" i="0" u="sng" strike="noStrike" cap="none">
              <a:solidFill>
                <a:srgbClr val="83AEFB"/>
              </a:solidFill>
              <a:latin typeface="DM Sans"/>
              <a:ea typeface="DM Sans"/>
              <a:cs typeface="DM Sans"/>
              <a:sym typeface="DM Sans"/>
            </a:endParaRPr>
          </a:p>
        </p:txBody>
      </p:sp>
      <p:sp>
        <p:nvSpPr>
          <p:cNvPr id="536" name="Google Shape;536;p8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89"/>
          <p:cNvGrpSpPr/>
          <p:nvPr/>
        </p:nvGrpSpPr>
        <p:grpSpPr>
          <a:xfrm>
            <a:off x="457359" y="468298"/>
            <a:ext cx="431074" cy="431074"/>
            <a:chOff x="7208351" y="2467173"/>
            <a:chExt cx="738900" cy="738900"/>
          </a:xfrm>
        </p:grpSpPr>
        <p:sp>
          <p:nvSpPr>
            <p:cNvPr id="542" name="Google Shape;542;p8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3" name="Google Shape;543;p8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44" name="Google Shape;544;p89"/>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45" name="Google Shape;545;p8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46" name="Google Shape;546;p8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47" name="Google Shape;547;p89"/>
          <p:cNvSpPr txBox="1"/>
          <p:nvPr/>
        </p:nvSpPr>
        <p:spPr>
          <a:xfrm>
            <a:off x="4527575" y="1908175"/>
            <a:ext cx="3834600" cy="322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a:latin typeface="DM Sans"/>
                <a:ea typeface="DM Sans"/>
                <a:cs typeface="DM Sans"/>
                <a:sym typeface="DM Sans"/>
              </a:rPr>
              <a:t>Se debe entregar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07975" algn="l" rtl="0">
              <a:lnSpc>
                <a:spcPct val="100000"/>
              </a:lnSpc>
              <a:spcBef>
                <a:spcPts val="0"/>
              </a:spcBef>
              <a:spcAft>
                <a:spcPts val="0"/>
              </a:spcAft>
              <a:buClr>
                <a:srgbClr val="EA90FF"/>
              </a:buClr>
              <a:buSzPts val="1250"/>
              <a:buFont typeface="DM Sans"/>
              <a:buChar char="✓"/>
            </a:pPr>
            <a:r>
              <a:rPr lang="es-419" sz="1250" b="1">
                <a:solidFill>
                  <a:srgbClr val="999999"/>
                </a:solidFill>
                <a:latin typeface="DM Sans"/>
                <a:ea typeface="DM Sans"/>
                <a:cs typeface="DM Sans"/>
                <a:sym typeface="DM Sans"/>
              </a:rPr>
              <a:t>Crear un modelo Ticket el cual contará con todas las formalizaciones de la compra. Éste contará con los campos</a:t>
            </a:r>
            <a:endParaRPr sz="1250" b="1">
              <a:solidFill>
                <a:srgbClr val="999999"/>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rgbClr val="999999"/>
                </a:solidFill>
                <a:latin typeface="DM Sans"/>
                <a:ea typeface="DM Sans"/>
                <a:cs typeface="DM Sans"/>
                <a:sym typeface="DM Sans"/>
              </a:rPr>
              <a:t>Id (autogenerado por mongo)</a:t>
            </a:r>
            <a:endParaRPr sz="1250" b="1">
              <a:solidFill>
                <a:srgbClr val="999999"/>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rgbClr val="999999"/>
                </a:solidFill>
                <a:latin typeface="DM Sans"/>
                <a:ea typeface="DM Sans"/>
                <a:cs typeface="DM Sans"/>
                <a:sym typeface="DM Sans"/>
              </a:rPr>
              <a:t>code: String debe autogenerarse y ser único</a:t>
            </a:r>
            <a:endParaRPr sz="1250" b="1">
              <a:solidFill>
                <a:srgbClr val="999999"/>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rgbClr val="999999"/>
                </a:solidFill>
                <a:latin typeface="DM Sans"/>
                <a:ea typeface="DM Sans"/>
                <a:cs typeface="DM Sans"/>
                <a:sym typeface="DM Sans"/>
              </a:rPr>
              <a:t>purchase_datetime: Deberá guardar la fecha y hora exacta en la cual se formalizó la compra (básicamente es un created_at)</a:t>
            </a:r>
            <a:endParaRPr sz="1250" b="1">
              <a:solidFill>
                <a:srgbClr val="999999"/>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rgbClr val="999999"/>
                </a:solidFill>
                <a:latin typeface="DM Sans"/>
                <a:ea typeface="DM Sans"/>
                <a:cs typeface="DM Sans"/>
                <a:sym typeface="DM Sans"/>
              </a:rPr>
              <a:t>amount: Number, total de la compra.</a:t>
            </a:r>
            <a:endParaRPr sz="1250" b="1">
              <a:solidFill>
                <a:srgbClr val="999999"/>
              </a:solidFill>
              <a:latin typeface="DM Sans"/>
              <a:ea typeface="DM Sans"/>
              <a:cs typeface="DM Sans"/>
              <a:sym typeface="DM Sans"/>
            </a:endParaRPr>
          </a:p>
          <a:p>
            <a:pPr marL="685800" lvl="0" indent="-307975" algn="l" rtl="0">
              <a:spcBef>
                <a:spcPts val="0"/>
              </a:spcBef>
              <a:spcAft>
                <a:spcPts val="0"/>
              </a:spcAft>
              <a:buClr>
                <a:srgbClr val="999999"/>
              </a:buClr>
              <a:buSzPts val="1250"/>
              <a:buFont typeface="DM Sans"/>
              <a:buChar char="-"/>
            </a:pPr>
            <a:r>
              <a:rPr lang="es-419" sz="1250" b="1">
                <a:solidFill>
                  <a:srgbClr val="999999"/>
                </a:solidFill>
                <a:latin typeface="DM Sans"/>
                <a:ea typeface="DM Sans"/>
                <a:cs typeface="DM Sans"/>
                <a:sym typeface="DM Sans"/>
              </a:rPr>
              <a:t>purchaser: String, contendrá el correo del usuario asociado al carrito.</a:t>
            </a:r>
            <a:endParaRPr sz="1250">
              <a:solidFill>
                <a:srgbClr val="999999"/>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rgbClr val="000000"/>
              </a:solidFill>
              <a:latin typeface="DM Sans"/>
              <a:ea typeface="DM Sans"/>
              <a:cs typeface="DM Sans"/>
              <a:sym typeface="DM Sans"/>
            </a:endParaRPr>
          </a:p>
          <a:p>
            <a:pPr marL="0" lvl="0" indent="0" algn="l" rtl="0">
              <a:spcBef>
                <a:spcPts val="0"/>
              </a:spcBef>
              <a:spcAft>
                <a:spcPts val="0"/>
              </a:spcAft>
              <a:buNone/>
            </a:pPr>
            <a:endParaRPr sz="1350">
              <a:solidFill>
                <a:srgbClr val="999999"/>
              </a:solidFill>
              <a:latin typeface="DM Sans"/>
              <a:ea typeface="DM Sans"/>
              <a:cs typeface="DM Sans"/>
              <a:sym typeface="DM Sans"/>
            </a:endParaRPr>
          </a:p>
        </p:txBody>
      </p:sp>
      <p:sp>
        <p:nvSpPr>
          <p:cNvPr id="548" name="Google Shape;548;p89"/>
          <p:cNvSpPr txBox="1"/>
          <p:nvPr/>
        </p:nvSpPr>
        <p:spPr>
          <a:xfrm>
            <a:off x="380800" y="1908175"/>
            <a:ext cx="3834600" cy="274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Se debe entregar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Realizar un middleware que pueda trabajar en conjunto con la estrategia “current” para hacer un sistema de autorización y delimitar el acceso a dichos endpoints: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Sólo el administrador puede crear, actualizar y eliminar productos.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Sólo el usuario puede enviar mensajes al chat.</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Sólo el usuario puede agregar productos a su carrito.</a:t>
            </a:r>
            <a:endParaRPr sz="1350">
              <a:solidFill>
                <a:srgbClr val="999999"/>
              </a:solidFill>
              <a:latin typeface="DM Sans"/>
              <a:ea typeface="DM Sans"/>
              <a:cs typeface="DM Sans"/>
              <a:sym typeface="DM Sans"/>
            </a:endParaRPr>
          </a:p>
        </p:txBody>
      </p:sp>
      <p:sp>
        <p:nvSpPr>
          <p:cNvPr id="549" name="Google Shape;549;p89"/>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90"/>
          <p:cNvGrpSpPr/>
          <p:nvPr/>
        </p:nvGrpSpPr>
        <p:grpSpPr>
          <a:xfrm>
            <a:off x="457359" y="468298"/>
            <a:ext cx="431074" cy="431074"/>
            <a:chOff x="7208351" y="2467173"/>
            <a:chExt cx="738900" cy="738900"/>
          </a:xfrm>
        </p:grpSpPr>
        <p:sp>
          <p:nvSpPr>
            <p:cNvPr id="555" name="Google Shape;555;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6" name="Google Shape;556;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57" name="Google Shape;557;p90"/>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58" name="Google Shape;558;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59" name="Google Shape;559;p9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60" name="Google Shape;560;p90"/>
          <p:cNvSpPr txBox="1"/>
          <p:nvPr/>
        </p:nvSpPr>
        <p:spPr>
          <a:xfrm>
            <a:off x="4527575" y="1908175"/>
            <a:ext cx="3834600" cy="293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a:latin typeface="DM Sans"/>
                <a:ea typeface="DM Sans"/>
                <a:cs typeface="DM Sans"/>
                <a:sym typeface="DM Sans"/>
              </a:rPr>
              <a:t>Se debe entregar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685800" lvl="0" indent="-304800" algn="l" rtl="0">
              <a:spcBef>
                <a:spcPts val="0"/>
              </a:spcBef>
              <a:spcAft>
                <a:spcPts val="0"/>
              </a:spcAft>
              <a:buClr>
                <a:srgbClr val="999999"/>
              </a:buClr>
              <a:buSzPts val="1200"/>
              <a:buFont typeface="DM Sans"/>
              <a:buChar char="-"/>
            </a:pPr>
            <a:r>
              <a:rPr lang="es-419" sz="1200" b="1">
                <a:solidFill>
                  <a:srgbClr val="999999"/>
                </a:solidFill>
                <a:latin typeface="DM Sans"/>
                <a:ea typeface="DM Sans"/>
                <a:cs typeface="DM Sans"/>
                <a:sym typeface="DM Sans"/>
              </a:rPr>
              <a:t>Al final, utilizar el servicio de Tickets para poder generar un ticket con los datos de la compra.</a:t>
            </a:r>
            <a:endParaRPr sz="1200" b="1">
              <a:solidFill>
                <a:srgbClr val="999999"/>
              </a:solidFill>
              <a:latin typeface="DM Sans"/>
              <a:ea typeface="DM Sans"/>
              <a:cs typeface="DM Sans"/>
              <a:sym typeface="DM Sans"/>
            </a:endParaRPr>
          </a:p>
          <a:p>
            <a:pPr marL="685800" lvl="0" indent="-304800" algn="l" rtl="0">
              <a:spcBef>
                <a:spcPts val="0"/>
              </a:spcBef>
              <a:spcAft>
                <a:spcPts val="0"/>
              </a:spcAft>
              <a:buClr>
                <a:srgbClr val="999999"/>
              </a:buClr>
              <a:buSzPts val="1200"/>
              <a:buFont typeface="DM Sans"/>
              <a:buChar char="-"/>
            </a:pPr>
            <a:r>
              <a:rPr lang="es-419" sz="1200" b="1">
                <a:solidFill>
                  <a:srgbClr val="999999"/>
                </a:solidFill>
                <a:latin typeface="DM Sans"/>
                <a:ea typeface="DM Sans"/>
                <a:cs typeface="DM Sans"/>
                <a:sym typeface="DM Sans"/>
              </a:rPr>
              <a:t>En caso de existir una compra no completada, devolver el arreglo con los ids de los productos que no pudieron procesarse.</a:t>
            </a:r>
            <a:endParaRPr sz="1200" b="1">
              <a:solidFill>
                <a:srgbClr val="999999"/>
              </a:solidFill>
              <a:latin typeface="DM Sans"/>
              <a:ea typeface="DM Sans"/>
              <a:cs typeface="DM Sans"/>
              <a:sym typeface="DM Sans"/>
            </a:endParaRPr>
          </a:p>
          <a:p>
            <a:pPr marL="0" lvl="0" indent="0" algn="l" rtl="0">
              <a:spcBef>
                <a:spcPts val="0"/>
              </a:spcBef>
              <a:spcAft>
                <a:spcPts val="0"/>
              </a:spcAft>
              <a:buNone/>
            </a:pPr>
            <a:r>
              <a:rPr lang="es-419" sz="1200" b="1">
                <a:solidFill>
                  <a:srgbClr val="999999"/>
                </a:solidFill>
                <a:latin typeface="DM Sans"/>
                <a:ea typeface="DM Sans"/>
                <a:cs typeface="DM Sans"/>
                <a:sym typeface="DM Sans"/>
              </a:rPr>
              <a:t>Una vez finalizada la compra, el carrito asociado al usuario que compró deberá contener sólo los productos que no pudieron comprarse. Es decir, se filtran los que sí se compraron y se quedan aquellos que no tenían disponibilidad.</a:t>
            </a:r>
            <a:endParaRPr sz="1250" b="1">
              <a:solidFill>
                <a:srgbClr val="999999"/>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rgbClr val="000000"/>
              </a:solidFill>
              <a:latin typeface="DM Sans"/>
              <a:ea typeface="DM Sans"/>
              <a:cs typeface="DM Sans"/>
              <a:sym typeface="DM Sans"/>
            </a:endParaRPr>
          </a:p>
          <a:p>
            <a:pPr marL="0" lvl="0" indent="0" algn="l" rtl="0">
              <a:spcBef>
                <a:spcPts val="0"/>
              </a:spcBef>
              <a:spcAft>
                <a:spcPts val="0"/>
              </a:spcAft>
              <a:buNone/>
            </a:pPr>
            <a:endParaRPr sz="1350">
              <a:solidFill>
                <a:srgbClr val="999999"/>
              </a:solidFill>
              <a:latin typeface="DM Sans"/>
              <a:ea typeface="DM Sans"/>
              <a:cs typeface="DM Sans"/>
              <a:sym typeface="DM Sans"/>
            </a:endParaRPr>
          </a:p>
        </p:txBody>
      </p:sp>
      <p:sp>
        <p:nvSpPr>
          <p:cNvPr id="561" name="Google Shape;561;p90"/>
          <p:cNvSpPr txBox="1"/>
          <p:nvPr/>
        </p:nvSpPr>
        <p:spPr>
          <a:xfrm>
            <a:off x="393550" y="1908175"/>
            <a:ext cx="3834600" cy="3456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Se debe entregar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200" b="1">
                <a:solidFill>
                  <a:srgbClr val="999999"/>
                </a:solidFill>
                <a:latin typeface="DM Sans"/>
                <a:ea typeface="DM Sans"/>
                <a:cs typeface="DM Sans"/>
                <a:sym typeface="DM Sans"/>
              </a:rPr>
              <a:t>Implementar, en el router de carts, la ruta /:cid/purchase, la cual permitirá finalizar el proceso de compra de dicho carrito.</a:t>
            </a:r>
            <a:endParaRPr sz="1200" b="1">
              <a:solidFill>
                <a:srgbClr val="999999"/>
              </a:solidFill>
              <a:latin typeface="DM Sans"/>
              <a:ea typeface="DM Sans"/>
              <a:cs typeface="DM Sans"/>
              <a:sym typeface="DM Sans"/>
            </a:endParaRPr>
          </a:p>
          <a:p>
            <a:pPr marL="685800" lvl="0" indent="-304800" algn="l" rtl="0">
              <a:spcBef>
                <a:spcPts val="0"/>
              </a:spcBef>
              <a:spcAft>
                <a:spcPts val="0"/>
              </a:spcAft>
              <a:buClr>
                <a:srgbClr val="999999"/>
              </a:buClr>
              <a:buSzPts val="1200"/>
              <a:buFont typeface="DM Sans"/>
              <a:buChar char="-"/>
            </a:pPr>
            <a:r>
              <a:rPr lang="es-419" sz="1200" b="1">
                <a:solidFill>
                  <a:srgbClr val="999999"/>
                </a:solidFill>
                <a:latin typeface="DM Sans"/>
                <a:ea typeface="DM Sans"/>
                <a:cs typeface="DM Sans"/>
                <a:sym typeface="DM Sans"/>
              </a:rPr>
              <a:t>La compra debe corroborar el stock del producto al momento de finalizarse</a:t>
            </a:r>
            <a:endParaRPr sz="1200" b="1">
              <a:solidFill>
                <a:srgbClr val="999999"/>
              </a:solidFill>
              <a:latin typeface="DM Sans"/>
              <a:ea typeface="DM Sans"/>
              <a:cs typeface="DM Sans"/>
              <a:sym typeface="DM Sans"/>
            </a:endParaRPr>
          </a:p>
          <a:p>
            <a:pPr marL="914400" lvl="0" indent="-304800" algn="l" rtl="0">
              <a:spcBef>
                <a:spcPts val="0"/>
              </a:spcBef>
              <a:spcAft>
                <a:spcPts val="0"/>
              </a:spcAft>
              <a:buClr>
                <a:srgbClr val="999999"/>
              </a:buClr>
              <a:buSzPts val="1200"/>
              <a:buFont typeface="DM Sans"/>
              <a:buChar char="⮚"/>
            </a:pPr>
            <a:r>
              <a:rPr lang="es-419" sz="1200" b="1">
                <a:solidFill>
                  <a:srgbClr val="999999"/>
                </a:solidFill>
                <a:latin typeface="DM Sans"/>
                <a:ea typeface="DM Sans"/>
                <a:cs typeface="DM Sans"/>
                <a:sym typeface="DM Sans"/>
              </a:rPr>
              <a:t>Si el producto tiene suficiente stock para la cantidad indicada en el producto del carrito, entonces restarlo del stock del producto y continuar.</a:t>
            </a:r>
            <a:endParaRPr sz="1200" b="1">
              <a:solidFill>
                <a:srgbClr val="999999"/>
              </a:solidFill>
              <a:latin typeface="DM Sans"/>
              <a:ea typeface="DM Sans"/>
              <a:cs typeface="DM Sans"/>
              <a:sym typeface="DM Sans"/>
            </a:endParaRPr>
          </a:p>
          <a:p>
            <a:pPr marL="914400" lvl="0" indent="-304800" algn="l" rtl="0">
              <a:spcBef>
                <a:spcPts val="0"/>
              </a:spcBef>
              <a:spcAft>
                <a:spcPts val="0"/>
              </a:spcAft>
              <a:buClr>
                <a:srgbClr val="999999"/>
              </a:buClr>
              <a:buSzPts val="1200"/>
              <a:buFont typeface="DM Sans"/>
              <a:buChar char="⮚"/>
            </a:pPr>
            <a:r>
              <a:rPr lang="es-419" sz="1200" b="1">
                <a:solidFill>
                  <a:srgbClr val="999999"/>
                </a:solidFill>
                <a:latin typeface="DM Sans"/>
                <a:ea typeface="DM Sans"/>
                <a:cs typeface="DM Sans"/>
                <a:sym typeface="DM Sans"/>
              </a:rPr>
              <a:t>Si el producto no tiene suficiente stock para la cantidad indicada en el producto del carrito, entonces no agregar el producto al proceso de compra. </a:t>
            </a:r>
            <a:endParaRPr sz="1200" b="1">
              <a:solidFill>
                <a:srgbClr val="999999"/>
              </a:solidFill>
              <a:latin typeface="DM Sans"/>
              <a:ea typeface="DM Sans"/>
              <a:cs typeface="DM Sans"/>
              <a:sym typeface="DM Sans"/>
            </a:endParaRPr>
          </a:p>
          <a:p>
            <a:pPr marL="914400" lvl="0" indent="0" algn="l" rtl="0">
              <a:spcBef>
                <a:spcPts val="0"/>
              </a:spcBef>
              <a:spcAft>
                <a:spcPts val="0"/>
              </a:spcAft>
              <a:buNone/>
            </a:pPr>
            <a:endParaRPr sz="1350">
              <a:solidFill>
                <a:srgbClr val="999999"/>
              </a:solidFill>
              <a:latin typeface="DM Sans"/>
              <a:ea typeface="DM Sans"/>
              <a:cs typeface="DM Sans"/>
              <a:sym typeface="DM Sans"/>
            </a:endParaRPr>
          </a:p>
        </p:txBody>
      </p:sp>
      <p:sp>
        <p:nvSpPr>
          <p:cNvPr id="562" name="Google Shape;562;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91"/>
          <p:cNvGrpSpPr/>
          <p:nvPr/>
        </p:nvGrpSpPr>
        <p:grpSpPr>
          <a:xfrm>
            <a:off x="457359" y="468298"/>
            <a:ext cx="431074" cy="431074"/>
            <a:chOff x="7208351" y="2467173"/>
            <a:chExt cx="738900" cy="738900"/>
          </a:xfrm>
        </p:grpSpPr>
        <p:sp>
          <p:nvSpPr>
            <p:cNvPr id="568" name="Google Shape;568;p9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9" name="Google Shape;569;p91"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570" name="Google Shape;570;p91"/>
          <p:cNvSpPr txBox="1"/>
          <p:nvPr/>
        </p:nvSpPr>
        <p:spPr>
          <a:xfrm>
            <a:off x="501450" y="1081750"/>
            <a:ext cx="86427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Mejorando la arquitectura del servidor</a:t>
            </a:r>
            <a:endParaRPr sz="3500" b="1" i="0" u="none" strike="noStrike" cap="none">
              <a:solidFill>
                <a:schemeClr val="dk1"/>
              </a:solidFill>
              <a:latin typeface="DM Sans"/>
              <a:ea typeface="DM Sans"/>
              <a:cs typeface="DM Sans"/>
              <a:sym typeface="DM Sans"/>
            </a:endParaRPr>
          </a:p>
        </p:txBody>
      </p:sp>
      <p:pic>
        <p:nvPicPr>
          <p:cNvPr id="571" name="Google Shape;571;p91"/>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72" name="Google Shape;572;p91"/>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573" name="Google Shape;573;p91"/>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91"/>
          <p:cNvSpPr txBox="1"/>
          <p:nvPr/>
        </p:nvSpPr>
        <p:spPr>
          <a:xfrm>
            <a:off x="457350" y="1869900"/>
            <a:ext cx="3834600" cy="249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al repositorio de Github con el proyecto (sin node_modules)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Además, archivo .env para poder correr el proyecto.</a:t>
            </a:r>
            <a:endParaRPr sz="135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Te recomendamos ver el vídeo explicativo disponible en la carpeta de clase</a:t>
            </a:r>
            <a:endParaRPr sz="135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641</Words>
  <Application>Microsoft Office PowerPoint</Application>
  <PresentationFormat>Presentación en pantalla (16:9)</PresentationFormat>
  <Paragraphs>64</Paragraphs>
  <Slides>6</Slides>
  <Notes>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vt:i4>
      </vt:variant>
    </vt:vector>
  </HeadingPairs>
  <TitlesOfParts>
    <vt:vector size="10" baseType="lpstr">
      <vt:lpstr>Helvetica Neue Light</vt:lpstr>
      <vt:lpstr>DM Sans</vt:lpstr>
      <vt:lpstr>Arial</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Carlos Hall</cp:lastModifiedBy>
  <cp:revision>3</cp:revision>
  <dcterms:modified xsi:type="dcterms:W3CDTF">2023-07-14T22:31:08Z</dcterms:modified>
</cp:coreProperties>
</file>